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435" r:id="rId5"/>
    <p:sldId id="2450" r:id="rId6"/>
    <p:sldId id="258" r:id="rId7"/>
    <p:sldId id="259" r:id="rId8"/>
    <p:sldId id="2439" r:id="rId9"/>
    <p:sldId id="2452" r:id="rId10"/>
    <p:sldId id="2453" r:id="rId11"/>
    <p:sldId id="2433" r:id="rId12"/>
    <p:sldId id="2441" r:id="rId13"/>
    <p:sldId id="2440" r:id="rId14"/>
    <p:sldId id="2442" r:id="rId15"/>
    <p:sldId id="2443" r:id="rId16"/>
    <p:sldId id="2444" r:id="rId17"/>
    <p:sldId id="2445" r:id="rId18"/>
    <p:sldId id="2446" r:id="rId19"/>
    <p:sldId id="2447" r:id="rId20"/>
    <p:sldId id="2449" r:id="rId21"/>
    <p:sldId id="243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637" autoAdjust="0"/>
  </p:normalViewPr>
  <p:slideViewPr>
    <p:cSldViewPr snapToGrid="0">
      <p:cViewPr>
        <p:scale>
          <a:sx n="70" d="100"/>
          <a:sy n="70" d="100"/>
        </p:scale>
        <p:origin x="885" y="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https://www.creditcards.com/credit-card-news/credit-card-security-id-theft-fraud-statistics-1276.php</a:t>
            </a:r>
          </a:p>
          <a:p>
            <a:r>
              <a:rPr lang="en-AU" dirty="0"/>
              <a:t>https://www.nasdaq.com/article/credit-card-fraud-and-id-theft-statistics-cm520388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4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1292416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Support System</a:t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Predict Credit Card Fraud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274" y="3890624"/>
            <a:ext cx="6351819" cy="190057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</a:t>
            </a: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by: </a:t>
            </a:r>
            <a:r>
              <a:rPr lang="en-AU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Team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Abhishek Dangi(12736625)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Lohit Ravindra(12795389)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Richa Vyas(12640304)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6775450" y="24572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75450" y="24572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06" y="272658"/>
            <a:ext cx="6043246" cy="573989"/>
          </a:xfrm>
        </p:spPr>
        <p:txBody>
          <a:bodyPr>
            <a:normAutofit fontScale="90000"/>
          </a:bodyPr>
          <a:lstStyle/>
          <a:p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Mining Methodology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87849"/>
            <a:ext cx="6043246" cy="4636392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Data understanding and preparation</a:t>
            </a:r>
          </a:p>
          <a:p>
            <a:r>
              <a:rPr lang="en-US" sz="2400" dirty="0"/>
              <a:t>Data collection</a:t>
            </a:r>
          </a:p>
          <a:p>
            <a:r>
              <a:rPr lang="en-US" sz="2400" dirty="0"/>
              <a:t>Variables’ transformations</a:t>
            </a:r>
          </a:p>
          <a:p>
            <a:pPr lvl="0"/>
            <a:r>
              <a:rPr lang="en-AU" sz="2400" dirty="0"/>
              <a:t>Modelling and evaluation</a:t>
            </a:r>
          </a:p>
          <a:p>
            <a:pPr lvl="1"/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Random Forrest </a:t>
            </a:r>
          </a:p>
          <a:p>
            <a:pPr lvl="1"/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pPr lvl="1"/>
            <a:r>
              <a:rPr lang="en-AU" sz="2200" dirty="0"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48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B036E5-D436-4AF6-A83E-F3E597C3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400">
                <a:solidFill>
                  <a:srgbClr val="FFFFFF"/>
                </a:solidFill>
              </a:rPr>
              <a:t>Data Understanding </a:t>
            </a:r>
          </a:p>
        </p:txBody>
      </p:sp>
      <p:pic>
        <p:nvPicPr>
          <p:cNvPr id="2050" name="Picture 2" descr="Image result for data understanding">
            <a:extLst>
              <a:ext uri="{FF2B5EF4-FFF2-40B4-BE49-F238E27FC236}">
                <a16:creationId xmlns:a16="http://schemas.microsoft.com/office/drawing/2014/main" id="{5B069D5F-60B6-4284-8102-070C64386A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8980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9C166-BD8E-40B1-8A29-0EA152C0D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This section describes the reasoning behind the building of the data set for this project.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Handling the data was done with Python version 3.6. 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Two particular modules for Python, Pandas data structures and Scikit-learn, were especially useful for running the algorithm.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31E8F-2125-45CD-BB31-ACE15CCC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282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AFBFC-6B99-4DFF-977E-7D5BBAC2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kern="1200">
                <a:latin typeface="+mj-lt"/>
                <a:ea typeface="+mj-ea"/>
                <a:cs typeface="+mj-cs"/>
              </a:rPr>
              <a:t>Data collection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DDD61-FEC1-4A29-A8DD-729E1AEE0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Here we collect all the transactional data. This data contains all the legitimate as well as fraudulent transactions.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Two criteria are taken into consideration when defining the classes of the dataset and we created a variable which is called Label Fraud with a value of 0 or 1, such that:</a:t>
            </a:r>
          </a:p>
          <a:p>
            <a:pPr marL="571500" lvl="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400" dirty="0"/>
              <a:t>An order that originated a chargeback or was manually marked as fraudulent was labelled as fraudulent (Label Fraud= 1); and</a:t>
            </a:r>
          </a:p>
          <a:p>
            <a:pPr marL="571500" lvl="0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400" dirty="0"/>
              <a:t>All other orders were labelled as legitimate transactions (Label Fraud=0).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31D5C-2DE8-4EF8-B2B5-D14B7731BE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74617" y="809192"/>
            <a:ext cx="7018475" cy="55471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A9073-8093-4AD7-8AB3-DB2FFF6A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9512" y="6356350"/>
            <a:ext cx="10642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0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FF0F-46D6-4808-9303-E174E1E9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Modelling and evaluation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BFEA7B-051F-4871-BA52-361083E4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AD46E-0BFE-4403-9DAD-E2F2B0B7D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of Cross Validation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Random Forests (Best)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9F05A2-B95D-4AC1-82AB-8FC6A855E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801277"/>
            <a:ext cx="6810029" cy="5485223"/>
          </a:xfr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54F42-5197-482C-91D2-0D6F738205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37614" y="848698"/>
            <a:ext cx="6358915" cy="305112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90BCBD2-CB0C-430E-8EB5-D1CB608EE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319774"/>
              </p:ext>
            </p:extLst>
          </p:nvPr>
        </p:nvGraphicFramePr>
        <p:xfrm>
          <a:off x="5237614" y="4514676"/>
          <a:ext cx="6573386" cy="11114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90660">
                  <a:extLst>
                    <a:ext uri="{9D8B030D-6E8A-4147-A177-3AD203B41FA5}">
                      <a16:colId xmlns:a16="http://schemas.microsoft.com/office/drawing/2014/main" val="1715954654"/>
                    </a:ext>
                  </a:extLst>
                </a:gridCol>
                <a:gridCol w="2191363">
                  <a:extLst>
                    <a:ext uri="{9D8B030D-6E8A-4147-A177-3AD203B41FA5}">
                      <a16:colId xmlns:a16="http://schemas.microsoft.com/office/drawing/2014/main" val="4064573117"/>
                    </a:ext>
                  </a:extLst>
                </a:gridCol>
                <a:gridCol w="2191363">
                  <a:extLst>
                    <a:ext uri="{9D8B030D-6E8A-4147-A177-3AD203B41FA5}">
                      <a16:colId xmlns:a16="http://schemas.microsoft.com/office/drawing/2014/main" val="1319998668"/>
                    </a:ext>
                  </a:extLst>
                </a:gridCol>
              </a:tblGrid>
              <a:tr h="5557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Classifier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AUC-PR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AUC-ROC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667941"/>
                  </a:ext>
                </a:extLst>
              </a:tr>
              <a:tr h="5557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Random Forrest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7413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27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969D-1D11-4CF6-9541-30DFDBDD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1278"/>
            <a:ext cx="3932238" cy="74080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Decision Support Analysis-Approach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255DB-B4DC-46CD-BEBB-BF732E21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BF7D685-DB36-42AB-B094-B95A2D4BA42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71960" y="1418095"/>
                <a:ext cx="4400066" cy="44508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approach estimates the performance in the case that all orders are automatically approved or rejected in accordance with their suspicion score.</a:t>
                </a:r>
                <a:endParaRPr lang="en-AU" dirty="0"/>
              </a:p>
              <a:p>
                <a:r>
                  <a:rPr lang="en-US" dirty="0"/>
                  <a:t>This is the point where </a:t>
                </a:r>
                <a:r>
                  <a:rPr lang="en-US" b="1" dirty="0"/>
                  <a:t>Recall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𝑷𝒐𝒔𝒊𝒕𝒊𝒗𝒆𝒔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𝐓𝐫𝐮𝐞𝐏𝐨𝐬𝐢𝐭𝐢𝐯𝐞𝐬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𝐅𝐚𝐥𝐬𝐞𝐍𝐞𝐠𝐚𝐭𝐢𝐯𝐞𝐬</m:t>
                        </m:r>
                      </m:den>
                    </m:f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 and </a:t>
                </a:r>
                <a:r>
                  <a:rPr lang="en-US" b="1" dirty="0"/>
                  <a:t>Specificity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𝑻𝒓𝒖𝒆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𝑵𝒆𝒈𝒂𝒕𝒊𝒗𝒆𝒔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𝐓𝐫𝐮𝐞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𝐍𝐞𝐠𝐚𝐭𝐢𝐯𝐞𝐬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𝐅𝐚𝐥𝐬𝐞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𝐏𝐨𝐬𝐢𝐭𝐢𝐯𝐞𝐬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have the same value, which achieves the compromise between the two measures.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BF7D685-DB36-42AB-B094-B95A2D4BA4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71960" y="1418095"/>
                <a:ext cx="4400066" cy="4450893"/>
              </a:xfrm>
              <a:blipFill>
                <a:blip r:embed="rId2"/>
                <a:stretch>
                  <a:fillRect l="-693" r="-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257193-6AFE-40CD-975F-26DF845FDC6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DF5F9A1-28E4-4E25-A84E-F9C53AA7A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469536"/>
              </p:ext>
            </p:extLst>
          </p:nvPr>
        </p:nvGraphicFramePr>
        <p:xfrm>
          <a:off x="5306285" y="2153574"/>
          <a:ext cx="6242984" cy="2885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0412">
                  <a:extLst>
                    <a:ext uri="{9D8B030D-6E8A-4147-A177-3AD203B41FA5}">
                      <a16:colId xmlns:a16="http://schemas.microsoft.com/office/drawing/2014/main" val="138098027"/>
                    </a:ext>
                  </a:extLst>
                </a:gridCol>
                <a:gridCol w="1560412">
                  <a:extLst>
                    <a:ext uri="{9D8B030D-6E8A-4147-A177-3AD203B41FA5}">
                      <a16:colId xmlns:a16="http://schemas.microsoft.com/office/drawing/2014/main" val="2388293718"/>
                    </a:ext>
                  </a:extLst>
                </a:gridCol>
                <a:gridCol w="1561080">
                  <a:extLst>
                    <a:ext uri="{9D8B030D-6E8A-4147-A177-3AD203B41FA5}">
                      <a16:colId xmlns:a16="http://schemas.microsoft.com/office/drawing/2014/main" val="2235372981"/>
                    </a:ext>
                  </a:extLst>
                </a:gridCol>
                <a:gridCol w="1561080">
                  <a:extLst>
                    <a:ext uri="{9D8B030D-6E8A-4147-A177-3AD203B41FA5}">
                      <a16:colId xmlns:a16="http://schemas.microsoft.com/office/drawing/2014/main" val="4044971658"/>
                    </a:ext>
                  </a:extLst>
                </a:gridCol>
              </a:tblGrid>
              <a:tr h="9617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Legitimate (Actual)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Fraud (Actual)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1279304"/>
                  </a:ext>
                </a:extLst>
              </a:tr>
              <a:tr h="9617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Legitimate (Predict)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77129 (88.76%)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618 (0.71%)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77, 747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8878561"/>
                  </a:ext>
                </a:extLst>
              </a:tr>
              <a:tr h="96179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Fraud (Predict)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7904 (9.09%)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1242 (1.42%)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9146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275632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65682F-20FB-478D-84DF-8553DF6FEFCA}"/>
              </a:ext>
            </a:extLst>
          </p:cNvPr>
          <p:cNvSpPr txBox="1"/>
          <p:nvPr/>
        </p:nvSpPr>
        <p:spPr>
          <a:xfrm>
            <a:off x="6023332" y="1640467"/>
            <a:ext cx="5372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Confusion matrix When Setting Threshold at c = 0.22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5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A649-22B0-4618-AEF4-EDE761DB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Decision Support Analysis-Variable Importance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AD4E3-F4DA-40F1-B6E3-89BBA436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BEDC3-24CB-4478-8EC7-17F946A946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random forests model allows us to estimate the relative importance of each of the features. We can see the importance of the top 10 attributes </a:t>
            </a:r>
          </a:p>
          <a:p>
            <a:r>
              <a:rPr lang="en-US" dirty="0"/>
              <a:t>The information we get from this analysis can be of use to improve the manual revision process and inbuilding new models in the future.</a:t>
            </a:r>
          </a:p>
          <a:p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37F3451-F454-471C-801A-21ACDB8256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1980670"/>
              </p:ext>
            </p:extLst>
          </p:nvPr>
        </p:nvGraphicFramePr>
        <p:xfrm>
          <a:off x="5280509" y="801277"/>
          <a:ext cx="6782305" cy="57448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8364">
                  <a:extLst>
                    <a:ext uri="{9D8B030D-6E8A-4147-A177-3AD203B41FA5}">
                      <a16:colId xmlns:a16="http://schemas.microsoft.com/office/drawing/2014/main" val="96240161"/>
                    </a:ext>
                  </a:extLst>
                </a:gridCol>
                <a:gridCol w="2325426">
                  <a:extLst>
                    <a:ext uri="{9D8B030D-6E8A-4147-A177-3AD203B41FA5}">
                      <a16:colId xmlns:a16="http://schemas.microsoft.com/office/drawing/2014/main" val="2756182900"/>
                    </a:ext>
                  </a:extLst>
                </a:gridCol>
                <a:gridCol w="3488515">
                  <a:extLst>
                    <a:ext uri="{9D8B030D-6E8A-4147-A177-3AD203B41FA5}">
                      <a16:colId xmlns:a16="http://schemas.microsoft.com/office/drawing/2014/main" val="1719184804"/>
                    </a:ext>
                  </a:extLst>
                </a:gridCol>
              </a:tblGrid>
              <a:tr h="7181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Importance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Feature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465383"/>
                  </a:ext>
                </a:extLst>
              </a:tr>
              <a:tr h="7181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13.3%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 Since First order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Time elapsed since user’s first purchase at this merchant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1194690"/>
                  </a:ext>
                </a:extLst>
              </a:tr>
              <a:tr h="3590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10.3%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Order Value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Value of Order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2606465"/>
                  </a:ext>
                </a:extLst>
              </a:tr>
              <a:tr h="3590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7.6%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Brand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All the features describing the product brand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1992720"/>
                  </a:ext>
                </a:extLst>
              </a:tr>
              <a:tr h="7181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ShipCity_RiskLevel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Engineered variable - risk level associated with shipping city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5508947"/>
                  </a:ext>
                </a:extLst>
              </a:tr>
              <a:tr h="3590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Quantity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Quantity of items in the order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6893519"/>
                  </a:ext>
                </a:extLst>
              </a:tr>
              <a:tr h="3590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Gender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Gender of items in the order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3277739"/>
                  </a:ext>
                </a:extLst>
              </a:tr>
              <a:tr h="7181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5.4%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Similarity (UserName/CardName)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Engineered variable - similarity between username and name on credit card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991205"/>
                  </a:ext>
                </a:extLst>
              </a:tr>
              <a:tr h="7181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Name Cards Used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cards used by customer at this merchant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2279682"/>
                  </a:ext>
                </a:extLst>
              </a:tr>
              <a:tr h="3590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Payment Attempts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Payment attempts by user for this order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9114393"/>
                  </a:ext>
                </a:extLst>
              </a:tr>
              <a:tr h="35905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4.6%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Order Time GMT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Absolute time at which the order is placed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9698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CDCCE73-1F77-4405-B04F-F42549AED092}"/>
              </a:ext>
            </a:extLst>
          </p:cNvPr>
          <p:cNvSpPr txBox="1"/>
          <p:nvPr/>
        </p:nvSpPr>
        <p:spPr>
          <a:xfrm>
            <a:off x="6428965" y="311865"/>
            <a:ext cx="44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Relative Importance of the top 10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6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8FCCC5-5E86-4BED-A23B-63E0FB28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 and Future Research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373C4F7-5753-4146-A533-D1C948EB8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We have addressed all the data mining techniques used in the banking sector with a special in-depth literature review of Fraud detection in Credit Cards.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Random forests achieved the highest performance in the case study.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Predictive algorithms can be used to get optimal decisions. 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/>
                </a:solidFill>
              </a:rPr>
              <a:t>Future Research: To explore whether oversampling of fraudulent records would lead to a different conclusion.</a:t>
            </a:r>
            <a:endParaRPr lang="en-US" sz="19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This report is a good starting point for any fraud analyst to understand credit card fraud and the techniques in place to tackle 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FEE5E-CD6F-4F24-86BF-C70A5D7E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621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25CF53-A111-431A-BF15-7E8C493F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5F4E0-B451-4F20-B161-69DF1E201794}"/>
              </a:ext>
            </a:extLst>
          </p:cNvPr>
          <p:cNvSpPr txBox="1"/>
          <p:nvPr/>
        </p:nvSpPr>
        <p:spPr>
          <a:xfrm>
            <a:off x="333059" y="635841"/>
            <a:ext cx="103066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Chan, S.W. &amp;amp; Franklin, J. 2011, &amp;#39;A text-based decision support system for financial sequence prediction&amp;#39;, Decision Support Systems, vol. 52, no. 1, pp. 189-98.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Chitra, K. &amp;amp; </a:t>
            </a:r>
            <a:r>
              <a:rPr lang="en-US" sz="900" dirty="0" err="1"/>
              <a:t>Subashini</a:t>
            </a:r>
            <a:r>
              <a:rPr lang="en-US" sz="900" dirty="0"/>
              <a:t>, B. 2013, &amp;#39;Data mining techniques and its applications in banking sector&amp;#39;, International Journal of Emerging Technology and Advanced Engineering, vol. 3, no. 8, pp. 219-26.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Jha, S. &amp;amp; Westland, J.C. 2013, &amp;#39;A descriptive study of credit card fraud pattern&amp;#39;, Global Business Review, vol. 14, no. 3, pp. 373-84.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Mahmoudi</a:t>
            </a:r>
            <a:r>
              <a:rPr lang="en-US" sz="900" dirty="0"/>
              <a:t>, N. &amp;amp; </a:t>
            </a:r>
            <a:r>
              <a:rPr lang="en-US" sz="900" dirty="0" err="1"/>
              <a:t>Duman</a:t>
            </a:r>
            <a:r>
              <a:rPr lang="en-US" sz="900" dirty="0"/>
              <a:t>, E. 2015, &amp;#39;Detecting credit card fraud by modified Fisher discriminant analysis&amp;#39;, Expert Systems with Applications, vol. 42, no. 5, pp. 2510-6.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Nuno </a:t>
            </a:r>
            <a:r>
              <a:rPr lang="en-US" sz="900" dirty="0" err="1"/>
              <a:t>Carneiroa</a:t>
            </a:r>
            <a:r>
              <a:rPr lang="en-US" sz="900" dirty="0"/>
              <a:t>, G. F. b. M. C., 2017. A data mining based system for credit-card fraud detection in e-tai. Decision Support Systems, pp. 91-101. Quah, J.T. &amp;amp; </a:t>
            </a:r>
            <a:r>
              <a:rPr lang="en-US" sz="900" dirty="0" err="1"/>
              <a:t>Sriganesh</a:t>
            </a:r>
            <a:r>
              <a:rPr lang="en-US" sz="900" dirty="0"/>
              <a:t>, M. 2008, &amp;#39;Real-time credit card fraud detection using computational intelligence&amp;#39;, Expert systems with applications, vol. 35, no. 4, pp.1721-32.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Suraj Patil, V. N. P. S., 2018. Predictive Modelling For Credit Card Fraud Detection Using Data Analytics. In: Procedia Computer Science 132 (2018). </a:t>
            </a:r>
            <a:r>
              <a:rPr lang="en-US" sz="900" dirty="0" err="1"/>
              <a:t>s.l.:International</a:t>
            </a:r>
            <a:r>
              <a:rPr lang="en-US" sz="900" dirty="0"/>
              <a:t> Conference on Computational Intelligence and Data Science (ICCIDS 2018), pp. 385 -395. </a:t>
            </a:r>
            <a:r>
              <a:rPr lang="en-US" sz="900" dirty="0" err="1"/>
              <a:t>SurveyIvan</a:t>
            </a:r>
            <a:r>
              <a:rPr lang="en-US" sz="900" dirty="0"/>
              <a:t> Herman, M. C. S. G. M. o. a. M. S. M., 2000. Graph Visualization and Navigation </a:t>
            </a:r>
            <a:r>
              <a:rPr lang="en-US" sz="900" dirty="0" err="1"/>
              <a:t>inInformation</a:t>
            </a:r>
            <a:r>
              <a:rPr lang="en-US" sz="900" dirty="0"/>
              <a:t> Visualization: A Survey. IEEE TRANSACTIONS ON VISUALIZATION AND COMPUTER GRAPHICS, p. 24.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Seeja</a:t>
            </a:r>
            <a:r>
              <a:rPr lang="en-US" sz="900" dirty="0"/>
              <a:t>, K. &amp;amp; </a:t>
            </a:r>
            <a:r>
              <a:rPr lang="en-US" sz="900" dirty="0" err="1"/>
              <a:t>Zareapoor</a:t>
            </a:r>
            <a:r>
              <a:rPr lang="en-US" sz="900" dirty="0"/>
              <a:t>, M. 2014, &amp;#39;FraudMiner: A novel credit card fraud detection model based on frequent itemset mining&amp;#39;, The Scientific World Journal, vol. 2014.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Sharma, A. &amp;amp; </a:t>
            </a:r>
            <a:r>
              <a:rPr lang="en-US" sz="900" dirty="0" err="1"/>
              <a:t>Panigrahi</a:t>
            </a:r>
            <a:r>
              <a:rPr lang="en-US" sz="900" dirty="0"/>
              <a:t>, P.K. 2013, &amp;#39;A review of financial accounting fraud detection based on data mining techniques&amp;#39;, </a:t>
            </a:r>
            <a:r>
              <a:rPr lang="en-US" sz="900" dirty="0" err="1"/>
              <a:t>arXiv</a:t>
            </a:r>
            <a:r>
              <a:rPr lang="en-US" sz="900" dirty="0"/>
              <a:t> preprint arXiv:1309.3944.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 err="1"/>
              <a:t>Sethi</a:t>
            </a:r>
            <a:r>
              <a:rPr lang="en-US" sz="900" dirty="0"/>
              <a:t>, N. &amp;amp; Gera, A. 2014, &amp;#39;A revived survey of various credit card fraud detection techniques&amp;#39;, International Journal of Computer Science and Mobile Computing, vol.3, no. 4, pp. 780-91.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Thiago </a:t>
            </a:r>
            <a:r>
              <a:rPr lang="en-US" sz="900" dirty="0" err="1"/>
              <a:t>Poleto</a:t>
            </a:r>
            <a:r>
              <a:rPr lang="en-US" sz="900" dirty="0"/>
              <a:t>(✉), V. D. H. d. C. a. A. P. C. S. C., 2015. The Roles of Big Data in the Decision-Support Process. In: 2015ProceedingsDecision Support Systems V – Big Data Analytics </a:t>
            </a:r>
            <a:r>
              <a:rPr lang="en-US" sz="900" dirty="0" err="1"/>
              <a:t>forDecision</a:t>
            </a:r>
            <a:r>
              <a:rPr lang="en-US" sz="900" dirty="0"/>
              <a:t> </a:t>
            </a:r>
            <a:r>
              <a:rPr lang="en-US" sz="900" dirty="0" err="1"/>
              <a:t>MakingBoris</a:t>
            </a:r>
            <a:r>
              <a:rPr lang="en-US" sz="900" dirty="0"/>
              <a:t> . s.l.:</a:t>
            </a:r>
            <a:r>
              <a:rPr lang="en-US" sz="900" dirty="0" err="1"/>
              <a:t>s.n</a:t>
            </a:r>
            <a:r>
              <a:rPr lang="en-US" sz="900" dirty="0"/>
              <a:t>., pp. 10-21.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Van </a:t>
            </a:r>
            <a:r>
              <a:rPr lang="en-US" sz="900" dirty="0" err="1"/>
              <a:t>Vlasselaer</a:t>
            </a:r>
            <a:r>
              <a:rPr lang="en-US" sz="900" dirty="0"/>
              <a:t>, V., Bravo, C., </a:t>
            </a:r>
            <a:r>
              <a:rPr lang="en-US" sz="900" dirty="0" err="1"/>
              <a:t>Caelen</a:t>
            </a:r>
            <a:r>
              <a:rPr lang="en-US" sz="900" dirty="0"/>
              <a:t>, O., </a:t>
            </a:r>
            <a:r>
              <a:rPr lang="en-US" sz="900" dirty="0" err="1"/>
              <a:t>Eliassi</a:t>
            </a:r>
            <a:r>
              <a:rPr lang="en-US" sz="900" dirty="0"/>
              <a:t>-Rad, T., </a:t>
            </a:r>
            <a:r>
              <a:rPr lang="en-US" sz="900" dirty="0" err="1"/>
              <a:t>Akoglu</a:t>
            </a:r>
            <a:r>
              <a:rPr lang="en-US" sz="900" dirty="0"/>
              <a:t>, L., </a:t>
            </a:r>
            <a:r>
              <a:rPr lang="en-US" sz="900" dirty="0" err="1"/>
              <a:t>Snoeck</a:t>
            </a:r>
            <a:r>
              <a:rPr lang="en-US" sz="900" dirty="0"/>
              <a:t>, M. &amp;amp; </a:t>
            </a:r>
            <a:r>
              <a:rPr lang="en-US" sz="900" dirty="0" err="1"/>
              <a:t>Baesens</a:t>
            </a:r>
            <a:r>
              <a:rPr lang="en-US" sz="900" dirty="0"/>
              <a:t>, B. 2015, &amp;#39;APATE: A novel approach for automated credit card transaction fraud detection using network-based extensions&amp;#39;, Decision Support Systems, vol. 75, pp. 38-48.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/>
              <a:t>Wang, C. and Han, D., 2018. Credit card fraud forecasting model based on clustering analysis and integrated support vector machine. Cluster Computing, pp.1-6. West, J. and Bhattacharya, M., 2016. Intelligent financial fraud detection: a comprehensive review. Computers &amp; security, 57, pp.47-66.</a:t>
            </a:r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85301-AAC3-4BA5-8094-FC77D30F79D8}"/>
              </a:ext>
            </a:extLst>
          </p:cNvPr>
          <p:cNvSpPr txBox="1"/>
          <p:nvPr/>
        </p:nvSpPr>
        <p:spPr>
          <a:xfrm>
            <a:off x="433806" y="88988"/>
            <a:ext cx="2794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References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66923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845737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sz="4000" b="1" dirty="0"/>
              <a:t>Agenda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</a:t>
            </a:r>
          </a:p>
          <a:p>
            <a:pPr lvl="0"/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Types of Fraud </a:t>
            </a:r>
          </a:p>
          <a:p>
            <a:pPr lvl="0"/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Model Analysis</a:t>
            </a:r>
          </a:p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Credit Card Fraud Detection Algorithms</a:t>
            </a:r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Case Study:  E-TAIL</a:t>
            </a:r>
          </a:p>
          <a:p>
            <a:pPr lvl="0"/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Methodologies</a:t>
            </a:r>
          </a:p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Decision Support Analysis</a:t>
            </a:r>
          </a:p>
          <a:p>
            <a:pPr lvl="0"/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 and Future Work</a:t>
            </a:r>
          </a:p>
          <a:p>
            <a:pPr lvl="0"/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eferences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A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3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909" y="239242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014134"/>
            <a:ext cx="5251450" cy="245533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understand the processes involved in detection of credit card frauds and how they help in decision making.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b="1" dirty="0"/>
              <a:t>Top 10 Frauds in Banking Sector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AU" dirty="0"/>
              <a:t>Credit Cards</a:t>
            </a:r>
          </a:p>
          <a:p>
            <a:pPr lvl="0"/>
            <a:r>
              <a:rPr lang="en-AU" dirty="0"/>
              <a:t>Deposits – Savings A/C</a:t>
            </a:r>
          </a:p>
          <a:p>
            <a:pPr lvl="0"/>
            <a:r>
              <a:rPr lang="en-AU" dirty="0"/>
              <a:t>Internet Banking</a:t>
            </a:r>
          </a:p>
          <a:p>
            <a:pPr lvl="0"/>
            <a:r>
              <a:rPr lang="en-AU" dirty="0"/>
              <a:t>Housing Loans</a:t>
            </a:r>
          </a:p>
          <a:p>
            <a:pPr lvl="0"/>
            <a:r>
              <a:rPr lang="en-AU" dirty="0"/>
              <a:t>Term Loans</a:t>
            </a:r>
          </a:p>
          <a:p>
            <a:pPr lvl="0"/>
            <a:r>
              <a:rPr lang="en-AU" dirty="0"/>
              <a:t>Cheque / Demand Drafts</a:t>
            </a:r>
          </a:p>
          <a:p>
            <a:pPr lvl="0"/>
            <a:r>
              <a:rPr lang="en-AU" dirty="0"/>
              <a:t>Cash Transactions</a:t>
            </a:r>
          </a:p>
          <a:p>
            <a:pPr lvl="0"/>
            <a:r>
              <a:rPr lang="en-AU" dirty="0"/>
              <a:t>Cash Credit A/c (Types of Overdraft A/C] </a:t>
            </a:r>
          </a:p>
          <a:p>
            <a:pPr lvl="0"/>
            <a:r>
              <a:rPr lang="en-AU" dirty="0"/>
              <a:t>Advances</a:t>
            </a:r>
          </a:p>
          <a:p>
            <a:r>
              <a:rPr lang="en-AU" dirty="0"/>
              <a:t>ATM / Debit Cards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0" name="Rectangle 182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270" y="127058"/>
            <a:ext cx="5063458" cy="12160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Credit Card Frauds</a:t>
            </a:r>
          </a:p>
        </p:txBody>
      </p:sp>
      <p:sp>
        <p:nvSpPr>
          <p:cNvPr id="2101" name="Rectangle 184">
            <a:extLst>
              <a:ext uri="{FF2B5EF4-FFF2-40B4-BE49-F238E27FC236}">
                <a16:creationId xmlns:a16="http://schemas.microsoft.com/office/drawing/2014/main" id="{8A330AB8-A767-46C8-ABEF-2477854E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11446"/>
            <a:ext cx="4901184" cy="402105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336CC96-3127-40B6-BE97-B3C309E34C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/>
          </a:blip>
          <a:srcRect r="20911" b="-2"/>
          <a:stretch/>
        </p:blipFill>
        <p:spPr>
          <a:xfrm>
            <a:off x="870090" y="11446"/>
            <a:ext cx="4572000" cy="3858768"/>
          </a:xfrm>
          <a:prstGeom prst="rect">
            <a:avLst/>
          </a:prstGeom>
        </p:spPr>
      </p:pic>
      <p:sp>
        <p:nvSpPr>
          <p:cNvPr id="2102" name="Rectangle 186">
            <a:extLst>
              <a:ext uri="{FF2B5EF4-FFF2-40B4-BE49-F238E27FC236}">
                <a16:creationId xmlns:a16="http://schemas.microsoft.com/office/drawing/2014/main" id="{88E62604-C40E-4D56-9D66-FD94B0CA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7408" y="6008597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C2E478F-E849-4A8C-AF1F-CBCC78A7CBFA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  <a:defRPr/>
              </a:pPr>
              <a:t>5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75B024-B963-4CE7-88D8-78DDB97148A1}"/>
              </a:ext>
            </a:extLst>
          </p:cNvPr>
          <p:cNvSpPr txBox="1"/>
          <p:nvPr/>
        </p:nvSpPr>
        <p:spPr>
          <a:xfrm>
            <a:off x="6016187" y="1115614"/>
            <a:ext cx="50314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The Highly publicized credit cards stolen details and leaked in the dark web are:</a:t>
            </a:r>
          </a:p>
          <a:p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AU" sz="1600" dirty="0" err="1">
                <a:latin typeface="Arial" panose="020B0604020202020204" pitchFamily="34" charset="0"/>
                <a:cs typeface="Arial" panose="020B0604020202020204" pitchFamily="34" charset="0"/>
              </a:rPr>
              <a:t>EBay</a:t>
            </a: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: 145 million records accessed. </a:t>
            </a:r>
          </a:p>
          <a:p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• Home Depot: 109 million records accessed. </a:t>
            </a:r>
          </a:p>
          <a:p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• JP Morgan Chase: 83 million records accessed. </a:t>
            </a:r>
          </a:p>
          <a:p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• Michael's Stores: 3 million records accessed. </a:t>
            </a:r>
          </a:p>
          <a:p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• Staples: 1.16 million records accessed. </a:t>
            </a:r>
          </a:p>
          <a:p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• Domino's Pizza: 650,000 records accessed. </a:t>
            </a:r>
          </a:p>
          <a:p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• Sony Pictures Entertainment: 47,000 records accessed. </a:t>
            </a:r>
          </a:p>
          <a:p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• Target: 40 million credit card numbers and 70 million addresses accessed. </a:t>
            </a:r>
          </a:p>
          <a:p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• Nieman Marcus: 350,000 cardholders impacted.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E80298-EDE1-4F56-8857-9C967805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0" y="4241249"/>
            <a:ext cx="4815572" cy="25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511398-AD4A-4A2E-A365-D44CAF35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916D3A-ADAD-413C-8C82-BFB4A8A36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512"/>
            <a:ext cx="12191999" cy="687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9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A38CC-512C-4165-8115-FF2B8E90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BB47E-1FCC-450A-8D29-BFF155FA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78" y="8851"/>
            <a:ext cx="12207777" cy="684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1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Analysis – Comparative Study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8C2E478F-E849-4A8C-AF1F-CBCC78A7CBFA}" type="slidenum">
              <a:rPr lang="en-US" smtClean="0"/>
              <a:pPr algn="l"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C5F8F-BF6F-4CE6-A442-8DCBE1FA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5" y="3571588"/>
            <a:ext cx="3596952" cy="276172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87762C-C1AB-4767-B380-CC5425F6A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47718"/>
              </p:ext>
            </p:extLst>
          </p:nvPr>
        </p:nvGraphicFramePr>
        <p:xfrm>
          <a:off x="4056766" y="575285"/>
          <a:ext cx="8135233" cy="5613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9406">
                  <a:extLst>
                    <a:ext uri="{9D8B030D-6E8A-4147-A177-3AD203B41FA5}">
                      <a16:colId xmlns:a16="http://schemas.microsoft.com/office/drawing/2014/main" val="1987571662"/>
                    </a:ext>
                  </a:extLst>
                </a:gridCol>
                <a:gridCol w="605563">
                  <a:extLst>
                    <a:ext uri="{9D8B030D-6E8A-4147-A177-3AD203B41FA5}">
                      <a16:colId xmlns:a16="http://schemas.microsoft.com/office/drawing/2014/main" val="771274929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1424652604"/>
                    </a:ext>
                  </a:extLst>
                </a:gridCol>
                <a:gridCol w="678230">
                  <a:extLst>
                    <a:ext uri="{9D8B030D-6E8A-4147-A177-3AD203B41FA5}">
                      <a16:colId xmlns:a16="http://schemas.microsoft.com/office/drawing/2014/main" val="177176906"/>
                    </a:ext>
                  </a:extLst>
                </a:gridCol>
                <a:gridCol w="641897">
                  <a:extLst>
                    <a:ext uri="{9D8B030D-6E8A-4147-A177-3AD203B41FA5}">
                      <a16:colId xmlns:a16="http://schemas.microsoft.com/office/drawing/2014/main" val="1884623201"/>
                    </a:ext>
                  </a:extLst>
                </a:gridCol>
                <a:gridCol w="640470">
                  <a:extLst>
                    <a:ext uri="{9D8B030D-6E8A-4147-A177-3AD203B41FA5}">
                      <a16:colId xmlns:a16="http://schemas.microsoft.com/office/drawing/2014/main" val="1392963784"/>
                    </a:ext>
                  </a:extLst>
                </a:gridCol>
                <a:gridCol w="671600">
                  <a:extLst>
                    <a:ext uri="{9D8B030D-6E8A-4147-A177-3AD203B41FA5}">
                      <a16:colId xmlns:a16="http://schemas.microsoft.com/office/drawing/2014/main" val="1755066030"/>
                    </a:ext>
                  </a:extLst>
                </a:gridCol>
                <a:gridCol w="671600">
                  <a:extLst>
                    <a:ext uri="{9D8B030D-6E8A-4147-A177-3AD203B41FA5}">
                      <a16:colId xmlns:a16="http://schemas.microsoft.com/office/drawing/2014/main" val="2012291734"/>
                    </a:ext>
                  </a:extLst>
                </a:gridCol>
                <a:gridCol w="671600">
                  <a:extLst>
                    <a:ext uri="{9D8B030D-6E8A-4147-A177-3AD203B41FA5}">
                      <a16:colId xmlns:a16="http://schemas.microsoft.com/office/drawing/2014/main" val="3019226507"/>
                    </a:ext>
                  </a:extLst>
                </a:gridCol>
                <a:gridCol w="671600">
                  <a:extLst>
                    <a:ext uri="{9D8B030D-6E8A-4147-A177-3AD203B41FA5}">
                      <a16:colId xmlns:a16="http://schemas.microsoft.com/office/drawing/2014/main" val="3741100668"/>
                    </a:ext>
                  </a:extLst>
                </a:gridCol>
                <a:gridCol w="671600">
                  <a:extLst>
                    <a:ext uri="{9D8B030D-6E8A-4147-A177-3AD203B41FA5}">
                      <a16:colId xmlns:a16="http://schemas.microsoft.com/office/drawing/2014/main" val="4096954075"/>
                    </a:ext>
                  </a:extLst>
                </a:gridCol>
                <a:gridCol w="599770">
                  <a:extLst>
                    <a:ext uri="{9D8B030D-6E8A-4147-A177-3AD203B41FA5}">
                      <a16:colId xmlns:a16="http://schemas.microsoft.com/office/drawing/2014/main" val="102392525"/>
                    </a:ext>
                  </a:extLst>
                </a:gridCol>
              </a:tblGrid>
              <a:tr h="1360865">
                <a:tc>
                  <a:txBody>
                    <a:bodyPr/>
                    <a:lstStyle/>
                    <a:p>
                      <a:pPr algn="l"/>
                      <a:r>
                        <a:rPr lang="en-AU" sz="1600">
                          <a:effectLst/>
                        </a:rPr>
                        <a:t>Models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HMM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FDS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DST &amp; BN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 dirty="0">
                          <a:effectLst/>
                        </a:rPr>
                        <a:t>BSH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GA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SODRN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ANN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Meta-learning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FNN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SVM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SOM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extLst>
                  <a:ext uri="{0D108BD9-81ED-4DB2-BD59-A6C34878D82A}">
                    <a16:rowId xmlns:a16="http://schemas.microsoft.com/office/drawing/2014/main" val="1339984900"/>
                  </a:ext>
                </a:extLst>
              </a:tr>
              <a:tr h="850540"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Accuracy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Low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Very</a:t>
                      </a:r>
                      <a:endParaRPr lang="en-US" sz="1600">
                        <a:effectLst/>
                      </a:endParaRPr>
                    </a:p>
                    <a:p>
                      <a:pPr algn="just"/>
                      <a:r>
                        <a:rPr lang="en-AU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Medium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Medium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Medium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High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Good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Medium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Medium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extLst>
                  <a:ext uri="{0D108BD9-81ED-4DB2-BD59-A6C34878D82A}">
                    <a16:rowId xmlns:a16="http://schemas.microsoft.com/office/drawing/2014/main" val="2542537322"/>
                  </a:ext>
                </a:extLst>
              </a:tr>
              <a:tr h="1360865"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Speed of </a:t>
                      </a:r>
                      <a:endParaRPr lang="en-US" sz="1600">
                        <a:effectLst/>
                      </a:endParaRPr>
                    </a:p>
                    <a:p>
                      <a:pPr algn="just"/>
                      <a:r>
                        <a:rPr lang="en-AU" sz="1600">
                          <a:effectLst/>
                        </a:rPr>
                        <a:t>Detection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Fast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Very low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Low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Good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Good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Good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Fast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Low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Very fast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Low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Fast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extLst>
                  <a:ext uri="{0D108BD9-81ED-4DB2-BD59-A6C34878D82A}">
                    <a16:rowId xmlns:a16="http://schemas.microsoft.com/office/drawing/2014/main" val="263888296"/>
                  </a:ext>
                </a:extLst>
              </a:tr>
              <a:tr h="2041298"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Cost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Very Expensive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Very Expensive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Expensive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Moderate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Inexpensive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 dirty="0">
                          <a:effectLst/>
                        </a:rPr>
                        <a:t>Expensive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 dirty="0">
                          <a:effectLst/>
                        </a:rPr>
                        <a:t>Expensive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Expensive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Expensive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>
                          <a:effectLst/>
                        </a:rPr>
                        <a:t>Expensive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AU" sz="1600" dirty="0">
                          <a:effectLst/>
                        </a:rPr>
                        <a:t>Expensive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49" marR="59649" marT="0" marB="0"/>
                </a:tc>
                <a:extLst>
                  <a:ext uri="{0D108BD9-81ED-4DB2-BD59-A6C34878D82A}">
                    <a16:rowId xmlns:a16="http://schemas.microsoft.com/office/drawing/2014/main" val="2763903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Case Study : E-TAIL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dirty="0"/>
              <a:t>The objective of the company is to develop a system which will result in a higher automation level, while not increasing the charge-back level and the rate of refused payments.</a:t>
            </a:r>
          </a:p>
          <a:p>
            <a:pPr marL="0" indent="0">
              <a:buNone/>
            </a:pPr>
            <a:r>
              <a:rPr lang="en-US" sz="2600" dirty="0"/>
              <a:t> In the medium-term the new process should allow the company to reach</a:t>
            </a:r>
          </a:p>
          <a:p>
            <a:r>
              <a:rPr lang="en-US" sz="2600" dirty="0"/>
              <a:t>A level of automation of 80%, </a:t>
            </a:r>
          </a:p>
          <a:p>
            <a:r>
              <a:rPr lang="en-US" sz="2600" dirty="0"/>
              <a:t>With a chargeback level under 1% and </a:t>
            </a:r>
          </a:p>
          <a:p>
            <a:r>
              <a:rPr lang="en-US" sz="2600" dirty="0"/>
              <a:t>A refused payment rate under 4.5%</a:t>
            </a:r>
            <a:endParaRPr lang="en-US" sz="3900" dirty="0"/>
          </a:p>
          <a:p>
            <a:pPr lv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4D73F-8F1C-40F8-A601-870E38DA816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927733"/>
            <a:ext cx="5416550" cy="39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C9F62E-0773-4164-B986-3E326BE687C9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6dc4bcd6-49db-4c07-9060-8acfc67cef9f"/>
    <ds:schemaRef ds:uri="http://schemas.microsoft.com/office/2006/metadata/properties"/>
    <ds:schemaRef ds:uri="fb0879af-3eba-417a-a55a-ffe6dcd6ca77"/>
    <ds:schemaRef ds:uri="http://schemas.microsoft.com/sharepoint/v3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1659</Words>
  <Application>Microsoft Office PowerPoint</Application>
  <PresentationFormat>Widescreen</PresentationFormat>
  <Paragraphs>244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Bebas</vt:lpstr>
      <vt:lpstr>Calibri</vt:lpstr>
      <vt:lpstr>Calibri Light</vt:lpstr>
      <vt:lpstr>Cambria Math</vt:lpstr>
      <vt:lpstr>Gill Sans</vt:lpstr>
      <vt:lpstr>Times New Roman</vt:lpstr>
      <vt:lpstr>Office Theme</vt:lpstr>
      <vt:lpstr>Decision Support System to Predict Credit Card Fraud</vt:lpstr>
      <vt:lpstr>Agenda</vt:lpstr>
      <vt:lpstr>Problem Statement</vt:lpstr>
      <vt:lpstr>Top 10 Frauds in Banking Sector</vt:lpstr>
      <vt:lpstr>Credit Card Frauds</vt:lpstr>
      <vt:lpstr>PowerPoint Presentation</vt:lpstr>
      <vt:lpstr>PowerPoint Presentation</vt:lpstr>
      <vt:lpstr>Model Analysis – Comparative Study</vt:lpstr>
      <vt:lpstr>Case Study : E-TAIL</vt:lpstr>
      <vt:lpstr>Data Mining Methodology</vt:lpstr>
      <vt:lpstr>Data Understanding </vt:lpstr>
      <vt:lpstr>Data collection</vt:lpstr>
      <vt:lpstr>Modelling and evaluation</vt:lpstr>
      <vt:lpstr>Decision Support Analysis-Approach </vt:lpstr>
      <vt:lpstr>Decision Support Analysis-Variable Importance </vt:lpstr>
      <vt:lpstr>Conclusion and Future Research</vt:lpstr>
      <vt:lpstr>PowerPoint Presentation</vt:lpstr>
      <vt:lpstr>THANK YOU 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2018-10-17T07:45:18Z</dcterms:created>
  <dcterms:modified xsi:type="dcterms:W3CDTF">2018-10-17T10:14:08Z</dcterms:modified>
</cp:coreProperties>
</file>